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468" r:id="rId2"/>
    <p:sldId id="503" r:id="rId3"/>
    <p:sldId id="499" r:id="rId4"/>
    <p:sldId id="504" r:id="rId5"/>
    <p:sldId id="502" r:id="rId6"/>
    <p:sldId id="508" r:id="rId7"/>
    <p:sldId id="509" r:id="rId8"/>
    <p:sldId id="514" r:id="rId9"/>
    <p:sldId id="517" r:id="rId10"/>
    <p:sldId id="522" r:id="rId11"/>
    <p:sldId id="520" r:id="rId12"/>
    <p:sldId id="519" r:id="rId13"/>
    <p:sldId id="505" r:id="rId14"/>
    <p:sldId id="264" r:id="rId1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66" d="100"/>
          <a:sy n="66" d="100"/>
        </p:scale>
        <p:origin x="580" y="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Garcia" userId="7eb5a46966f243cc" providerId="LiveId" clId="{74889D2B-F1F5-49DC-8D15-0C19E2BCC899}"/>
    <pc:docChg chg="undo custSel delSld modSld sldOrd">
      <pc:chgData name="Felipe Garcia" userId="7eb5a46966f243cc" providerId="LiveId" clId="{74889D2B-F1F5-49DC-8D15-0C19E2BCC899}" dt="2025-04-19T18:25:15.789" v="14" actId="20577"/>
      <pc:docMkLst>
        <pc:docMk/>
      </pc:docMkLst>
      <pc:sldChg chg="ord">
        <pc:chgData name="Felipe Garcia" userId="7eb5a46966f243cc" providerId="LiveId" clId="{74889D2B-F1F5-49DC-8D15-0C19E2BCC899}" dt="2025-04-19T17:56:59.825" v="7"/>
        <pc:sldMkLst>
          <pc:docMk/>
          <pc:sldMk cId="685387458" sldId="499"/>
        </pc:sldMkLst>
      </pc:sldChg>
      <pc:sldChg chg="modSp mod ord">
        <pc:chgData name="Felipe Garcia" userId="7eb5a46966f243cc" providerId="LiveId" clId="{74889D2B-F1F5-49DC-8D15-0C19E2BCC899}" dt="2025-04-19T18:25:15.789" v="14" actId="20577"/>
        <pc:sldMkLst>
          <pc:docMk/>
          <pc:sldMk cId="2742048982" sldId="504"/>
        </pc:sldMkLst>
        <pc:spChg chg="mod">
          <ac:chgData name="Felipe Garcia" userId="7eb5a46966f243cc" providerId="LiveId" clId="{74889D2B-F1F5-49DC-8D15-0C19E2BCC899}" dt="2025-04-19T18:25:15.789" v="14" actId="20577"/>
          <ac:spMkLst>
            <pc:docMk/>
            <pc:sldMk cId="2742048982" sldId="504"/>
            <ac:spMk id="5" creationId="{7779D7A8-BEDD-C9DB-4CEE-7225220AFBCD}"/>
          </ac:spMkLst>
        </pc:spChg>
      </pc:sldChg>
      <pc:sldChg chg="del">
        <pc:chgData name="Felipe Garcia" userId="7eb5a46966f243cc" providerId="LiveId" clId="{74889D2B-F1F5-49DC-8D15-0C19E2BCC899}" dt="2025-04-19T17:56:28.762" v="2" actId="2696"/>
        <pc:sldMkLst>
          <pc:docMk/>
          <pc:sldMk cId="3849793902" sldId="511"/>
        </pc:sldMkLst>
      </pc:sldChg>
      <pc:sldChg chg="ord">
        <pc:chgData name="Felipe Garcia" userId="7eb5a46966f243cc" providerId="LiveId" clId="{74889D2B-F1F5-49DC-8D15-0C19E2BCC899}" dt="2025-04-19T18:25:03.084" v="9"/>
        <pc:sldMkLst>
          <pc:docMk/>
          <pc:sldMk cId="2937268430" sldId="5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19/04/2025</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19/04/2025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13</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19/04/2025</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19/04/2025</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7.png"/><Relationship Id="rId4" Type="http://schemas.openxmlformats.org/officeDocument/2006/relationships/hyperlink" Target="https://github.com/FGFERNAN/TaskMasterPro/blob/main/docs/trim04/02_Front_End_Movil/proyecto_movil/TaskMaster_Pro/src/data/source/remote/api/ApiDelivery.ts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192.168.80.15:3000/api-docs" TargetMode="External"/><Relationship Id="rId2"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localhost:4000/api-docs" TargetMode="External"/><Relationship Id="rId5" Type="http://schemas.openxmlformats.org/officeDocument/2006/relationships/image" Target="../media/image19.png"/><Relationship Id="rId4" Type="http://schemas.openxmlformats.org/officeDocument/2006/relationships/hyperlink" Target="https://github.com/FGFERNAN/TaskMasterPro/blob/main/docs/trim04/01_Front_End_Web_Consumo_API_REST/TaskMaster_Pro/backend/src/routes/user_routes.j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hyperlink" Target="https://github.com/FGFERNAN/TaskMasterPro/blob/main/docs/trim04/04_Modelo_de_Calidad/Modelo%20de%20Calidad.pdf"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2_base_de_datos" TargetMode="External"/><Relationship Id="rId26" Type="http://schemas.openxmlformats.org/officeDocument/2006/relationships/hyperlink" Target="http://localhost:4000/api-docs"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hyperlink" Target="https://github.com/FGFERNAN/TaskMasterPro/tree/main/trim03/03_prototipo_funcional/TaskMaster_Pro/frontend"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1_planificacion_de_un_proyecto_de_software/IEEE830%20(Planificaci%C3%B3n%20de%20un%20Proyecto%20de%20Software).pdf" TargetMode="External"/><Relationship Id="rId25" Type="http://schemas.openxmlformats.org/officeDocument/2006/relationships/hyperlink" Target="https://github.com/FGFERNAN/TaskMasterPro/tree/main/docs/trim04/02_Front_End_Movil/proyecto_movil/TaskMaster_Pro" TargetMode="External"/><Relationship Id="rId2" Type="http://schemas.openxmlformats.org/officeDocument/2006/relationships/notesSlide" Target="../notesSlides/notesSlide4.xml"/><Relationship Id="rId16" Type="http://schemas.openxmlformats.org/officeDocument/2006/relationships/hyperlink" Target="https://github.com/FGFERNAN/TaskMasterPro/blob/main/trim01/01_componente_metodologico/Presentaci%C3%B3n%20del%20Proyecto%20III%20Trimestre.pdf" TargetMode="External"/><Relationship Id="rId20" Type="http://schemas.openxmlformats.org/officeDocument/2006/relationships/hyperlink" Target="https://github.com/FGFERNAN/TaskMasterPro/tree/main/trim03/03_prototipo_funcional/TaskMaster_Pro/backend" TargetMode="External"/><Relationship Id="rId29"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24" Type="http://schemas.openxmlformats.org/officeDocument/2006/relationships/hyperlink" Target="https://github.com/FGFERNAN/TaskMasterPro/tree/main/docs/trim04/01_Front_End_Web_Consumo_API_REST/TaskMaster_Pro"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23" Type="http://schemas.openxmlformats.org/officeDocument/2006/relationships/hyperlink" Target="https://github.com/FGFERNAN/TaskMasterPro/blob/main/docs/trim01/01_componente_metodologico/Presentaci%C3%B3n%20del%20Proyecto%20IV%20Trimestre.pdf" TargetMode="External"/><Relationship Id="rId28" Type="http://schemas.openxmlformats.org/officeDocument/2006/relationships/hyperlink" Target="https://fgfernan2508s-team.monday.com/docs/8632698681" TargetMode="External"/><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blob/main/trim03/03_prototipo_funcional/TaskMaster_Pro/backend/src/services/userService.js"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 Id="rId22" Type="http://schemas.openxmlformats.org/officeDocument/2006/relationships/hyperlink" Target="https://github.com/FGFERNAN/TaskMasterPro/blob/main/trim03/03_prototipo_funcional/TaskMaster_Pro/backend/src/app.js" TargetMode="External"/><Relationship Id="rId27" Type="http://schemas.openxmlformats.org/officeDocument/2006/relationships/hyperlink" Target="https://github.com/FGFERNAN/TaskMasterPro/blob/main/docs/trim04/04_Modelo_de_Calidad/Modelo%20de%20Calidad.pdf"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4.png"/><Relationship Id="rId4" Type="http://schemas.openxmlformats.org/officeDocument/2006/relationships/hyperlink" Target="https://github.com/FGFERNAN/TaskMasterPro/blob/main/docs/trim04/01_Front_End_Web_Consumo_API_REST/TaskMaster_Pro/frontend/src/services/api.j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fgfernan2508s-team.monday.com/docs/8632698681"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a:t>
            </a:r>
            <a:r>
              <a:rPr lang="es-CO" b="1" dirty="0" err="1">
                <a:solidFill>
                  <a:schemeClr val="bg1"/>
                </a:solidFill>
                <a:latin typeface="Work Sans Medium" pitchFamily="2" charset="77"/>
              </a:rPr>
              <a:t>rontend</a:t>
            </a:r>
            <a:r>
              <a:rPr lang="es-CO" b="1" dirty="0">
                <a:solidFill>
                  <a:schemeClr val="bg1"/>
                </a:solidFill>
                <a:latin typeface="Work Sans Medium" pitchFamily="2" charset="77"/>
              </a:rPr>
              <a:t> </a:t>
            </a:r>
            <a:r>
              <a:rPr lang="es-CO" b="1" dirty="0" err="1">
                <a:solidFill>
                  <a:schemeClr val="bg1"/>
                </a:solidFill>
                <a:latin typeface="Work Sans Medium" pitchFamily="2" charset="77"/>
              </a:rPr>
              <a:t>Movil</a:t>
            </a:r>
            <a:r>
              <a:rPr lang="es-CO" b="1" dirty="0">
                <a:solidFill>
                  <a:schemeClr val="bg1"/>
                </a:solidFill>
                <a:latin typeface="Work Sans Medium" pitchFamily="2" charset="77"/>
              </a:rPr>
              <a:t> Consumiendo</a:t>
            </a:r>
            <a:br>
              <a:rPr lang="es-CO" b="1" dirty="0">
                <a:solidFill>
                  <a:schemeClr val="bg1"/>
                </a:solidFill>
                <a:latin typeface="Work Sans Medium" pitchFamily="2" charset="77"/>
              </a:rPr>
            </a:br>
            <a:r>
              <a:rPr lang="es-CO" b="1" dirty="0">
                <a:solidFill>
                  <a:schemeClr val="bg1"/>
                </a:solidFill>
                <a:latin typeface="Work Sans Medium" pitchFamily="2" charset="77"/>
              </a:rPr>
              <a:t>API</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B54D31C7-1FC3-4BE9-A019-FF144F5CA91A}"/>
              </a:ext>
            </a:extLst>
          </p:cNvPr>
          <p:cNvPicPr>
            <a:picLocks noChangeAspect="1"/>
          </p:cNvPicPr>
          <p:nvPr/>
        </p:nvPicPr>
        <p:blipFill>
          <a:blip r:embed="rId3"/>
          <a:stretch>
            <a:fillRect/>
          </a:stretch>
        </p:blipFill>
        <p:spPr>
          <a:xfrm>
            <a:off x="2313712" y="1436044"/>
            <a:ext cx="2948188" cy="5348056"/>
          </a:xfrm>
          <a:prstGeom prst="rect">
            <a:avLst/>
          </a:prstGeom>
        </p:spPr>
      </p:pic>
      <p:pic>
        <p:nvPicPr>
          <p:cNvPr id="8" name="Imagen 7">
            <a:hlinkClick r:id="rId4"/>
            <a:extLst>
              <a:ext uri="{FF2B5EF4-FFF2-40B4-BE49-F238E27FC236}">
                <a16:creationId xmlns:a16="http://schemas.microsoft.com/office/drawing/2014/main" id="{4327769E-779E-470C-BAD6-3A5591107E7B}"/>
              </a:ext>
            </a:extLst>
          </p:cNvPr>
          <p:cNvPicPr>
            <a:picLocks noChangeAspect="1"/>
          </p:cNvPicPr>
          <p:nvPr/>
        </p:nvPicPr>
        <p:blipFill>
          <a:blip r:embed="rId5"/>
          <a:stretch>
            <a:fillRect/>
          </a:stretch>
        </p:blipFill>
        <p:spPr>
          <a:xfrm>
            <a:off x="5560926" y="2028258"/>
            <a:ext cx="5948039" cy="4163627"/>
          </a:xfrm>
          <a:prstGeom prst="rect">
            <a:avLst/>
          </a:prstGeom>
        </p:spPr>
      </p:pic>
    </p:spTree>
    <p:extLst>
      <p:ext uri="{BB962C8B-B14F-4D97-AF65-F5344CB8AC3E}">
        <p14:creationId xmlns:p14="http://schemas.microsoft.com/office/powerpoint/2010/main" val="575712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A</a:t>
            </a:r>
            <a:r>
              <a:rPr lang="es-CO" b="1" dirty="0" err="1">
                <a:solidFill>
                  <a:schemeClr val="bg1"/>
                </a:solidFill>
                <a:latin typeface="Work Sans Medium" pitchFamily="2" charset="77"/>
              </a:rPr>
              <a:t>PIs</a:t>
            </a:r>
            <a:r>
              <a:rPr lang="es-CO" b="1" dirty="0">
                <a:solidFill>
                  <a:schemeClr val="bg1"/>
                </a:solidFill>
                <a:latin typeface="Work Sans Medium" pitchFamily="2" charset="77"/>
              </a:rPr>
              <a:t> Documentadas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E4EC424A-1CEC-4822-AB29-DE41CA20FC5E}"/>
              </a:ext>
            </a:extLst>
          </p:cNvPr>
          <p:cNvPicPr>
            <a:picLocks noChangeAspect="1"/>
          </p:cNvPicPr>
          <p:nvPr/>
        </p:nvPicPr>
        <p:blipFill>
          <a:blip r:embed="rId3"/>
          <a:stretch>
            <a:fillRect/>
          </a:stretch>
        </p:blipFill>
        <p:spPr>
          <a:xfrm>
            <a:off x="132516" y="2539477"/>
            <a:ext cx="6364451" cy="2978258"/>
          </a:xfrm>
          <a:prstGeom prst="rect">
            <a:avLst/>
          </a:prstGeom>
        </p:spPr>
      </p:pic>
      <p:pic>
        <p:nvPicPr>
          <p:cNvPr id="8" name="Imagen 7">
            <a:hlinkClick r:id="rId4"/>
            <a:extLst>
              <a:ext uri="{FF2B5EF4-FFF2-40B4-BE49-F238E27FC236}">
                <a16:creationId xmlns:a16="http://schemas.microsoft.com/office/drawing/2014/main" id="{0D2375C2-01EE-4C29-88FB-8BFA316A4AD1}"/>
              </a:ext>
            </a:extLst>
          </p:cNvPr>
          <p:cNvPicPr>
            <a:picLocks noChangeAspect="1"/>
          </p:cNvPicPr>
          <p:nvPr/>
        </p:nvPicPr>
        <p:blipFill>
          <a:blip r:embed="rId5"/>
          <a:stretch>
            <a:fillRect/>
          </a:stretch>
        </p:blipFill>
        <p:spPr>
          <a:xfrm>
            <a:off x="6496967" y="2539477"/>
            <a:ext cx="5359127" cy="2978258"/>
          </a:xfrm>
          <a:prstGeom prst="rect">
            <a:avLst/>
          </a:prstGeom>
        </p:spPr>
      </p:pic>
      <p:sp>
        <p:nvSpPr>
          <p:cNvPr id="9" name="CuadroTexto 8">
            <a:extLst>
              <a:ext uri="{FF2B5EF4-FFF2-40B4-BE49-F238E27FC236}">
                <a16:creationId xmlns:a16="http://schemas.microsoft.com/office/drawing/2014/main" id="{2018266A-F942-40A1-8D84-C2B9930F398B}"/>
              </a:ext>
            </a:extLst>
          </p:cNvPr>
          <p:cNvSpPr txBox="1"/>
          <p:nvPr/>
        </p:nvSpPr>
        <p:spPr>
          <a:xfrm>
            <a:off x="456236" y="5903650"/>
            <a:ext cx="11182389" cy="646331"/>
          </a:xfrm>
          <a:prstGeom prst="rect">
            <a:avLst/>
          </a:prstGeom>
          <a:noFill/>
        </p:spPr>
        <p:txBody>
          <a:bodyPr wrap="square" rtlCol="0">
            <a:spAutoFit/>
          </a:bodyPr>
          <a:lstStyle/>
          <a:p>
            <a:r>
              <a:rPr lang="es-MX" b="1" dirty="0">
                <a:latin typeface="Work Sans Light" pitchFamily="2" charset="0"/>
              </a:rPr>
              <a:t>Documentación API Web: </a:t>
            </a:r>
            <a:r>
              <a:rPr lang="es-MX" b="1" dirty="0">
                <a:latin typeface="Work Sans Light" pitchFamily="2" charset="0"/>
                <a:hlinkClick r:id="rId6"/>
              </a:rPr>
              <a:t>http://localhost:4000/api-docs</a:t>
            </a:r>
            <a:r>
              <a:rPr lang="es-MX" b="1" dirty="0">
                <a:latin typeface="Work Sans Light" pitchFamily="2" charset="0"/>
              </a:rPr>
              <a:t> </a:t>
            </a:r>
          </a:p>
          <a:p>
            <a:r>
              <a:rPr lang="es-MX" b="1" dirty="0">
                <a:latin typeface="Work Sans Light" pitchFamily="2" charset="0"/>
              </a:rPr>
              <a:t>Documentación API Móvil: </a:t>
            </a:r>
            <a:r>
              <a:rPr lang="es-MX" b="1" dirty="0">
                <a:latin typeface="Work Sans Light" pitchFamily="2" charset="0"/>
                <a:hlinkClick r:id="rId7"/>
              </a:rPr>
              <a:t>http://192.168.80.15:3000/api-docs</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426306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de Calidad</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42E5E17A-6693-4642-83C4-02CFCC6F80CC}"/>
              </a:ext>
            </a:extLst>
          </p:cNvPr>
          <p:cNvPicPr>
            <a:picLocks noChangeAspect="1"/>
          </p:cNvPicPr>
          <p:nvPr/>
        </p:nvPicPr>
        <p:blipFill>
          <a:blip r:embed="rId3"/>
          <a:stretch>
            <a:fillRect/>
          </a:stretch>
        </p:blipFill>
        <p:spPr>
          <a:xfrm>
            <a:off x="2482564" y="1620129"/>
            <a:ext cx="6462944" cy="3617741"/>
          </a:xfrm>
          <a:prstGeom prst="rect">
            <a:avLst/>
          </a:prstGeom>
        </p:spPr>
      </p:pic>
      <p:sp>
        <p:nvSpPr>
          <p:cNvPr id="8" name="CuadroTexto 7">
            <a:extLst>
              <a:ext uri="{FF2B5EF4-FFF2-40B4-BE49-F238E27FC236}">
                <a16:creationId xmlns:a16="http://schemas.microsoft.com/office/drawing/2014/main" id="{E58485A2-93D9-4DA8-84BB-F368F8870AE1}"/>
              </a:ext>
            </a:extLst>
          </p:cNvPr>
          <p:cNvSpPr txBox="1"/>
          <p:nvPr/>
        </p:nvSpPr>
        <p:spPr>
          <a:xfrm>
            <a:off x="1208558" y="5584054"/>
            <a:ext cx="9490230" cy="923330"/>
          </a:xfrm>
          <a:prstGeom prst="rect">
            <a:avLst/>
          </a:prstGeom>
          <a:noFill/>
        </p:spPr>
        <p:txBody>
          <a:bodyPr wrap="square" rtlCol="0">
            <a:spAutoFit/>
          </a:bodyPr>
          <a:lstStyle/>
          <a:p>
            <a:r>
              <a:rPr lang="es-MX" b="1" dirty="0">
                <a:latin typeface="Work Sans Light" pitchFamily="2" charset="0"/>
              </a:rPr>
              <a:t>Enlace de presentación: </a:t>
            </a:r>
            <a:r>
              <a:rPr lang="es-MX" b="1" dirty="0">
                <a:latin typeface="Work Sans Light" pitchFamily="2" charset="0"/>
                <a:hlinkClick r:id="rId4"/>
              </a:rPr>
              <a:t>https://github.com/FGFERNAN/TaskMasterPro/blob/main/docs/trim04/04_Modelo_de_Calidad/Modelo%20de%20Calidad.pdf</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1765600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16"/>
              </a:rPr>
              <a:t>Presentación Proyecto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Planificación de un proyecto de </a:t>
            </a:r>
            <a:br>
              <a:rPr lang="es-MX" sz="1400" dirty="0">
                <a:latin typeface="Work Sans Light" pitchFamily="2" charset="77"/>
                <a:hlinkClick r:id="rId17"/>
              </a:rPr>
            </a:br>
            <a:r>
              <a:rPr lang="es-MX" sz="1400" dirty="0">
                <a:latin typeface="Work Sans Light" pitchFamily="2" charset="77"/>
                <a:hlinkClick r:id="rId17"/>
              </a:rPr>
              <a:t>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1"/>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2"/>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138499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23"/>
              </a:rPr>
              <a:t>Presentación Proyecto </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4"/>
              </a:rPr>
              <a:t>Frontend Web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5"/>
              </a:rPr>
              <a:t>Frontend Móvil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6"/>
              </a:rPr>
              <a:t>APIs Documentadas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7"/>
              </a:rPr>
              <a:t>Modelo de Calidad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8"/>
              </a:rPr>
              <a:t>Metodología Ágil</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Tercer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10 de diciembre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940850"/>
            <a:ext cx="5193613" cy="4832092"/>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Frontend Web consumiendo API </a:t>
            </a:r>
          </a:p>
          <a:p>
            <a:pPr marL="514350" indent="-514350">
              <a:buFont typeface="+mj-lt"/>
              <a:buAutoNum type="arabicPeriod"/>
            </a:pPr>
            <a:r>
              <a:rPr lang="es-CO" sz="2800" b="1" dirty="0">
                <a:solidFill>
                  <a:srgbClr val="FFF5EA"/>
                </a:solidFill>
                <a:latin typeface="Work Sans Light" pitchFamily="2" charset="77"/>
              </a:rPr>
              <a:t>Metodología Ágil en Móvil</a:t>
            </a:r>
          </a:p>
          <a:p>
            <a:pPr marL="514350" indent="-514350">
              <a:buFont typeface="+mj-lt"/>
              <a:buAutoNum type="arabicPeriod"/>
            </a:pPr>
            <a:r>
              <a:rPr lang="es-CO" sz="2800" b="1" dirty="0">
                <a:solidFill>
                  <a:srgbClr val="FFF5EA"/>
                </a:solidFill>
                <a:latin typeface="Work Sans Light" pitchFamily="2" charset="77"/>
              </a:rPr>
              <a:t>Frontend Móvil consumiendo API</a:t>
            </a:r>
          </a:p>
          <a:p>
            <a:pPr marL="514350" indent="-514350">
              <a:buFont typeface="+mj-lt"/>
              <a:buAutoNum type="arabicPeriod"/>
            </a:pPr>
            <a:r>
              <a:rPr lang="es-CO" sz="2800" b="1" dirty="0" err="1">
                <a:solidFill>
                  <a:srgbClr val="FFF5EA"/>
                </a:solidFill>
                <a:latin typeface="Work Sans Light" pitchFamily="2" charset="77"/>
              </a:rPr>
              <a:t>APIs</a:t>
            </a:r>
            <a:r>
              <a:rPr lang="es-CO" sz="2800" b="1" dirty="0">
                <a:solidFill>
                  <a:srgbClr val="FFF5EA"/>
                </a:solidFill>
                <a:latin typeface="Work Sans Light" pitchFamily="2" charset="77"/>
              </a:rPr>
              <a:t> Documentadas</a:t>
            </a:r>
          </a:p>
          <a:p>
            <a:pPr marL="514350" indent="-514350">
              <a:buFont typeface="+mj-lt"/>
              <a:buAutoNum type="arabicPeriod"/>
            </a:pPr>
            <a:r>
              <a:rPr lang="es-CO" sz="2800" b="1" dirty="0">
                <a:solidFill>
                  <a:srgbClr val="FFF5EA"/>
                </a:solidFill>
                <a:latin typeface="Work Sans Light" pitchFamily="2" charset="77"/>
              </a:rPr>
              <a:t>Modelo de Calidad</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Frontend Web Consumiendo</a:t>
            </a:r>
            <a:br>
              <a:rPr lang="es-MX" b="1" dirty="0">
                <a:solidFill>
                  <a:schemeClr val="bg1"/>
                </a:solidFill>
                <a:latin typeface="Work Sans Medium" pitchFamily="2" charset="77"/>
              </a:rPr>
            </a:br>
            <a:r>
              <a:rPr lang="es-MX" b="1" dirty="0">
                <a:solidFill>
                  <a:schemeClr val="bg1"/>
                </a:solidFill>
                <a:latin typeface="Work Sans Medium" pitchFamily="2" charset="77"/>
              </a:rPr>
              <a:t>API</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Imagen 9">
            <a:extLst>
              <a:ext uri="{FF2B5EF4-FFF2-40B4-BE49-F238E27FC236}">
                <a16:creationId xmlns:a16="http://schemas.microsoft.com/office/drawing/2014/main" id="{8C492862-9B6E-42D9-9A55-B9621F2ACFAB}"/>
              </a:ext>
            </a:extLst>
          </p:cNvPr>
          <p:cNvPicPr>
            <a:picLocks noChangeAspect="1"/>
          </p:cNvPicPr>
          <p:nvPr/>
        </p:nvPicPr>
        <p:blipFill>
          <a:blip r:embed="rId3"/>
          <a:stretch>
            <a:fillRect/>
          </a:stretch>
        </p:blipFill>
        <p:spPr>
          <a:xfrm>
            <a:off x="574972" y="2494400"/>
            <a:ext cx="5695561" cy="3222819"/>
          </a:xfrm>
          <a:prstGeom prst="rect">
            <a:avLst/>
          </a:prstGeom>
        </p:spPr>
      </p:pic>
      <p:pic>
        <p:nvPicPr>
          <p:cNvPr id="12" name="Imagen 11">
            <a:hlinkClick r:id="rId4"/>
            <a:extLst>
              <a:ext uri="{FF2B5EF4-FFF2-40B4-BE49-F238E27FC236}">
                <a16:creationId xmlns:a16="http://schemas.microsoft.com/office/drawing/2014/main" id="{C6984A00-1E14-4FBB-ABE4-0807C8715725}"/>
              </a:ext>
            </a:extLst>
          </p:cNvPr>
          <p:cNvPicPr>
            <a:picLocks noChangeAspect="1"/>
          </p:cNvPicPr>
          <p:nvPr/>
        </p:nvPicPr>
        <p:blipFill>
          <a:blip r:embed="rId5"/>
          <a:stretch>
            <a:fillRect/>
          </a:stretch>
        </p:blipFill>
        <p:spPr>
          <a:xfrm>
            <a:off x="6270533" y="2494400"/>
            <a:ext cx="5467451" cy="3222819"/>
          </a:xfrm>
          <a:prstGeom prst="rect">
            <a:avLst/>
          </a:prstGeom>
        </p:spPr>
      </p:pic>
    </p:spTree>
    <p:extLst>
      <p:ext uri="{BB962C8B-B14F-4D97-AF65-F5344CB8AC3E}">
        <p14:creationId xmlns:p14="http://schemas.microsoft.com/office/powerpoint/2010/main" val="1553355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t>
            </a:r>
            <a:r>
              <a:rPr lang="es-CO" b="1" dirty="0" err="1">
                <a:solidFill>
                  <a:schemeClr val="bg1"/>
                </a:solidFill>
                <a:latin typeface="Work Sans Medium" pitchFamily="2" charset="77"/>
              </a:rPr>
              <a:t>etodología</a:t>
            </a:r>
            <a:r>
              <a:rPr lang="es-CO" b="1" dirty="0">
                <a:solidFill>
                  <a:schemeClr val="bg1"/>
                </a:solidFill>
                <a:latin typeface="Work Sans Medium" pitchFamily="2" charset="77"/>
              </a:rPr>
              <a:t> Ágil en Móvil </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6B07B0E0-D134-4455-AD0F-CC057F74F610}"/>
              </a:ext>
            </a:extLst>
          </p:cNvPr>
          <p:cNvPicPr>
            <a:picLocks noChangeAspect="1"/>
          </p:cNvPicPr>
          <p:nvPr/>
        </p:nvPicPr>
        <p:blipFill>
          <a:blip r:embed="rId4"/>
          <a:stretch>
            <a:fillRect/>
          </a:stretch>
        </p:blipFill>
        <p:spPr>
          <a:xfrm>
            <a:off x="2089946" y="1597292"/>
            <a:ext cx="7248180" cy="4736131"/>
          </a:xfrm>
          <a:prstGeom prst="rect">
            <a:avLst/>
          </a:prstGeom>
        </p:spPr>
      </p:pic>
    </p:spTree>
    <p:extLst>
      <p:ext uri="{BB962C8B-B14F-4D97-AF65-F5344CB8AC3E}">
        <p14:creationId xmlns:p14="http://schemas.microsoft.com/office/powerpoint/2010/main" val="293726843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5036</TotalTime>
  <Words>788</Words>
  <Application>Microsoft Office PowerPoint</Application>
  <PresentationFormat>Panorámica</PresentationFormat>
  <Paragraphs>87</Paragraphs>
  <Slides>14</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14</vt:i4>
      </vt:variant>
    </vt:vector>
  </HeadingPairs>
  <TitlesOfParts>
    <vt:vector size="21"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Frontend Web Consumiendo API</vt:lpstr>
      <vt:lpstr>Metodología Ágil en Móvil </vt:lpstr>
      <vt:lpstr>Frontend Movil Consumiendo API</vt:lpstr>
      <vt:lpstr>APIs Documentadas</vt:lpstr>
      <vt:lpstr>Modelo de Calidad</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139</cp:revision>
  <dcterms:created xsi:type="dcterms:W3CDTF">2020-10-01T23:51:28Z</dcterms:created>
  <dcterms:modified xsi:type="dcterms:W3CDTF">2025-04-19T18:52:30Z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